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9"/>
  </p:notesMasterIdLst>
  <p:handoutMasterIdLst>
    <p:handoutMasterId r:id="rId20"/>
  </p:handoutMasterIdLst>
  <p:sldIdLst>
    <p:sldId id="347" r:id="rId2"/>
    <p:sldId id="339" r:id="rId3"/>
    <p:sldId id="349" r:id="rId4"/>
    <p:sldId id="348" r:id="rId5"/>
    <p:sldId id="342" r:id="rId6"/>
    <p:sldId id="350" r:id="rId7"/>
    <p:sldId id="351" r:id="rId8"/>
    <p:sldId id="352" r:id="rId9"/>
    <p:sldId id="341" r:id="rId10"/>
    <p:sldId id="345" r:id="rId11"/>
    <p:sldId id="353" r:id="rId12"/>
    <p:sldId id="354" r:id="rId13"/>
    <p:sldId id="355" r:id="rId14"/>
    <p:sldId id="346" r:id="rId15"/>
    <p:sldId id="357" r:id="rId16"/>
    <p:sldId id="358" r:id="rId17"/>
    <p:sldId id="359"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912" autoAdjust="0"/>
    <p:restoredTop sz="86400" autoAdjust="0"/>
  </p:normalViewPr>
  <p:slideViewPr>
    <p:cSldViewPr>
      <p:cViewPr varScale="1">
        <p:scale>
          <a:sx n="62" d="100"/>
          <a:sy n="62" d="100"/>
        </p:scale>
        <p:origin x="720" y="44"/>
      </p:cViewPr>
      <p:guideLst>
        <p:guide orient="horz" pos="2160"/>
        <p:guide pos="2880"/>
      </p:guideLst>
    </p:cSldViewPr>
  </p:slideViewPr>
  <p:outlineViewPr>
    <p:cViewPr>
      <p:scale>
        <a:sx n="33" d="100"/>
        <a:sy n="33" d="100"/>
      </p:scale>
      <p:origin x="0" y="3018"/>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7/24/2018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897177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14</a:t>
            </a:fld>
            <a:endParaRPr lang="en-US" altLang="en-US" dirty="0"/>
          </a:p>
        </p:txBody>
      </p:sp>
    </p:spTree>
    <p:extLst>
      <p:ext uri="{BB962C8B-B14F-4D97-AF65-F5344CB8AC3E}">
        <p14:creationId xmlns:p14="http://schemas.microsoft.com/office/powerpoint/2010/main" val="4214449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15</a:t>
            </a:fld>
            <a:endParaRPr lang="en-US" altLang="en-US" dirty="0"/>
          </a:p>
        </p:txBody>
      </p:sp>
    </p:spTree>
    <p:extLst>
      <p:ext uri="{BB962C8B-B14F-4D97-AF65-F5344CB8AC3E}">
        <p14:creationId xmlns:p14="http://schemas.microsoft.com/office/powerpoint/2010/main" val="2303003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The nested F-test is presented in Section 3.6</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2848947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11.png"/><Relationship Id="rId5" Type="http://schemas.openxmlformats.org/officeDocument/2006/relationships/image" Target="../media/image10.wmf"/><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1.bin"/><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3.6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fontScale="92500" lnSpcReduction="10000"/>
          </a:bodyPr>
          <a:lstStyle/>
          <a:p>
            <a:pPr algn="ctr">
              <a:spcBef>
                <a:spcPts val="0"/>
              </a:spcBef>
              <a:buClr>
                <a:srgbClr val="008080"/>
              </a:buClr>
              <a:buSzPct val="25000"/>
              <a:buNone/>
            </a:pPr>
            <a:r>
              <a:rPr lang="en-US" altLang="en-US" sz="4000" dirty="0">
                <a:solidFill>
                  <a:schemeClr val="bg1"/>
                </a:solidFill>
                <a:ea typeface="Arial Black"/>
              </a:rPr>
              <a:t>Chapter </a:t>
            </a:r>
            <a:r>
              <a:rPr lang="en-US" altLang="en-US" sz="4000" dirty="0" smtClean="0">
                <a:solidFill>
                  <a:schemeClr val="bg1"/>
                </a:solidFill>
                <a:ea typeface="Arial Black"/>
              </a:rPr>
              <a:t>3</a:t>
            </a:r>
            <a:endParaRPr lang="en-US" sz="36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Sequential Sums of Squares</a:t>
            </a:r>
          </a:p>
        </p:txBody>
      </p:sp>
      <p:sp>
        <p:nvSpPr>
          <p:cNvPr id="3" name="Content Placeholder 2"/>
          <p:cNvSpPr>
            <a:spLocks noGrp="1"/>
          </p:cNvSpPr>
          <p:nvPr>
            <p:ph idx="1"/>
          </p:nvPr>
        </p:nvSpPr>
        <p:spPr>
          <a:xfrm>
            <a:off x="243114" y="1415141"/>
            <a:ext cx="8610600" cy="1480459"/>
          </a:xfrm>
        </p:spPr>
        <p:txBody>
          <a:bodyPr/>
          <a:lstStyle/>
          <a:p>
            <a:pPr marL="0" indent="0">
              <a:buNone/>
            </a:pPr>
            <a:r>
              <a:rPr lang="en-US" dirty="0"/>
              <a:t>Basic idea:  How much “new” variability do we explain as we add each new predictor into a model?</a:t>
            </a:r>
          </a:p>
          <a:p>
            <a:pPr marL="0" indent="0">
              <a:buNone/>
            </a:pPr>
            <a:r>
              <a:rPr lang="en-US" dirty="0"/>
              <a:t>Models to predict ACTIVE pulse rates</a:t>
            </a:r>
            <a:r>
              <a:rPr lang="en-US" dirty="0" smtClean="0"/>
              <a:t>:</a:t>
            </a:r>
            <a:endParaRPr lang="en-US" dirty="0"/>
          </a:p>
        </p:txBody>
      </p:sp>
      <p:pic>
        <p:nvPicPr>
          <p:cNvPr id="8" name="Picture 2" descr="A table shows data in three columns and three rows.&#10;The column head of the table reads, Predictors, SSModel, and New SSModel.&#10;Row 1: Predictors, Rest; SSModel, 29868; and New SSModel, 29868.&#10;Row 2: Predictors, Rest and Sex; SSModel, 30372; and New SSModel, 504.&#10;Row 3: Predictors, Rest and Sex and Rest asterisk Sex; SSModel, 30486; and New SSModel, 114.&#10;An arrow from the numbers 29868 and 504 in the third column points toward the number 30372 in the second column.&#10;An arrow from the numbers 29868, 504, and 114 in the third column points toward the number 30486 in the second colum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45398" y="2986519"/>
            <a:ext cx="8395600" cy="2199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type="body" sz="quarter" idx="10"/>
          </p:nvPr>
        </p:nvSpPr>
        <p:spPr>
          <a:xfrm>
            <a:off x="327116" y="5491018"/>
            <a:ext cx="8502831" cy="488326"/>
          </a:xfrm>
        </p:spPr>
        <p:txBody>
          <a:bodyPr/>
          <a:lstStyle/>
          <a:p>
            <a:pPr marL="0" indent="0">
              <a:buNone/>
            </a:pPr>
            <a:r>
              <a:rPr lang="en-US" i="1" dirty="0"/>
              <a:t>Note: Order in the model matters</a:t>
            </a:r>
            <a:r>
              <a:rPr lang="en-US" i="1" dirty="0" smtClean="0"/>
              <a:t>!</a:t>
            </a:r>
            <a:endParaRPr lang="en-US" i="1" dirty="0"/>
          </a:p>
        </p:txBody>
      </p:sp>
    </p:spTree>
    <p:extLst>
      <p:ext uri="{BB962C8B-B14F-4D97-AF65-F5344CB8AC3E}">
        <p14:creationId xmlns:p14="http://schemas.microsoft.com/office/powerpoint/2010/main" val="2595481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t>
            </a:r>
            <a:r>
              <a:rPr lang="en-US" dirty="0"/>
              <a:t>same predictors in a different order</a:t>
            </a:r>
            <a:r>
              <a:rPr lang="en-US" dirty="0" smtClean="0"/>
              <a:t>:</a:t>
            </a:r>
            <a:endParaRPr lang="en-US" dirty="0"/>
          </a:p>
        </p:txBody>
      </p:sp>
      <p:pic>
        <p:nvPicPr>
          <p:cNvPr id="6" name="Picture 2" descr="A table shows data in three columns and three rows.&#10;The column head of the table reads: Predictors, SSModel, and New SSModel.&#10;The data of the table are as follows:&#10;Row 1: Predictors, Sex; SSModel, 2593; and New SSModel, 2593.&#10;Row 2: Predictors, Sex and Rest; SSModel, 30372; and New SSModel, 27779.&#10;Row 3: Predictors, Sext and Rest and Rest asterisk Sex; SSModel, 30486; and New SSModel, 114.&#10;An arrow from the numbers 2593 and 27779 in the third column points toward the number 30372 in the second column.&#10;An arrow from the numbers 2593, 27779, and 114 in the third column points toward the number 30486 in the second colum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37546" y="2422455"/>
            <a:ext cx="8662178" cy="2241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Nested F </a:t>
            </a:r>
            <a:r>
              <a:rPr lang="en-US" dirty="0" smtClean="0"/>
              <a:t>test (2 of 2)</a:t>
            </a:r>
            <a:endParaRPr lang="en-US" dirty="0"/>
          </a:p>
        </p:txBody>
      </p:sp>
      <p:graphicFrame>
        <p:nvGraphicFramePr>
          <p:cNvPr id="9" name="Object 8" descr="The text reads, Test: H subscript 0: beta subscript i equals 0 for a subset of predictors&#10;H subscript a: beta subscript i is not equal to 0 for some predictors in the subset."/>
          <p:cNvGraphicFramePr>
            <a:graphicFrameLocks noGrp="1" noChangeAspect="1"/>
          </p:cNvGraphicFramePr>
          <p:nvPr>
            <p:extLst>
              <p:ext uri="{D42A27DB-BD31-4B8C-83A1-F6EECF244321}">
                <p14:modId xmlns:p14="http://schemas.microsoft.com/office/powerpoint/2010/main" val="1655065527"/>
              </p:ext>
            </p:extLst>
          </p:nvPr>
        </p:nvGraphicFramePr>
        <p:xfrm>
          <a:off x="1203325" y="1501775"/>
          <a:ext cx="5959475" cy="936625"/>
        </p:xfrm>
        <a:graphic>
          <a:graphicData uri="http://schemas.openxmlformats.org/presentationml/2006/ole">
            <mc:AlternateContent xmlns:mc="http://schemas.openxmlformats.org/markup-compatibility/2006">
              <mc:Choice xmlns:v="urn:schemas-microsoft-com:vml" Requires="v">
                <p:oleObj spid="_x0000_s16443" name="Equation" r:id="rId4" imgW="2920680" imgH="457200" progId="Equation.DSMT4">
                  <p:embed/>
                </p:oleObj>
              </mc:Choice>
              <mc:Fallback>
                <p:oleObj name="Equation" r:id="rId4" imgW="2920680" imgH="457200" progId="Equation.DSMT4">
                  <p:embed/>
                  <p:pic>
                    <p:nvPicPr>
                      <p:cNvPr id="0" name="Object 9" descr="Fe(s) followed by arrow Fe(l)"/>
                      <p:cNvPicPr>
                        <a:picLocks noGrp="1" noChangeAspect="1" noChangeArrowheads="1"/>
                      </p:cNvPicPr>
                      <p:nvPr/>
                    </p:nvPicPr>
                    <p:blipFill>
                      <a:blip r:embed="rId5"/>
                      <a:srcRect/>
                      <a:stretch>
                        <a:fillRect/>
                      </a:stretch>
                    </p:blipFill>
                    <p:spPr bwMode="auto">
                      <a:xfrm>
                        <a:off x="1203325" y="1501775"/>
                        <a:ext cx="59594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5" name="Picture 7" descr="An equation with four callouts reads, F equals open parenthesis SSModel subscript Full minus SSModel subscript Reduced close parenthesis over hash predictors over SSE subscript Full over open parenthesis n minus k minus 1 close parenthesis. The first callout reading Explained by full model points toward SSModel subscript Full in the equation. The second callout reading Explained by reduced model points toward SSModel subscript Reduced in the equation. The third callout reading No. of predictors tested in H subscript 0 points toward hash predictors in the equation. The fourth callout reading Based on full model points toward SSE subscript Full in the equation."/>
          <p:cNvPicPr>
            <a:picLocks noGrp="1" noChangeAspect="1" noChangeArrowheads="1"/>
          </p:cNvPicPr>
          <p:nvPr>
            <p:ph type="pic" sz="quarter" idx="11"/>
          </p:nvPr>
        </p:nvPicPr>
        <p:blipFill>
          <a:blip r:embed="rId6">
            <a:extLst>
              <a:ext uri="{28A0092B-C50C-407E-A947-70E740481C1C}">
                <a14:useLocalDpi xmlns:a14="http://schemas.microsoft.com/office/drawing/2010/main" val="0"/>
              </a:ext>
            </a:extLst>
          </a:blip>
          <a:stretch>
            <a:fillRect/>
          </a:stretch>
        </p:blipFill>
        <p:spPr bwMode="auto">
          <a:xfrm>
            <a:off x="635331" y="2608562"/>
            <a:ext cx="7859770" cy="35524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1303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Back to the original order for </a:t>
            </a:r>
            <a:r>
              <a:rPr lang="en-US" dirty="0" smtClean="0"/>
              <a:t>the predictors: (1 of 2)</a:t>
            </a:r>
            <a:endParaRPr lang="en-US" dirty="0"/>
          </a:p>
        </p:txBody>
      </p:sp>
      <p:pic>
        <p:nvPicPr>
          <p:cNvPr id="7" name="Picture 2" descr="A table shows data in three columns and three rows.&#10;The column head of the table reads, Predictors, SSModel, and New SSModel.&#10;Row 1: Predictors, Rest; SSModel, 29868; and New SSModel, 29868.&#10;Row 2: Predictors, Rest and Sex; SSModel, 30372; and New SSModel, 504.&#10;Row 3: Predictors, Rest and Sex and Rest asterisk Sex; SSModel, 30486; and New SSModel, 114.&#10;An equation below the table reads, Y equals beta subscript 0 plus beta subscript 1 Rest plus beta subscript 2 Sex plus beta subscript 3 Rest asterisk Sex plus varepsilon.&#10;H subscript 0: beta subscript 2 equals beta subscript 3 equals 0; H subscript 1: beta subscript 2 is not equal to 0 or beta subscript 3 is not equal to 0. A text reads, Change in SSModel equals 618. Or, difference in SSModel equals 30486 minus 29868 equals 618.&#10; An arrow from the number 29868 from the first row of the table points toward the number 29868 below.&#10;An arrow from the number 30486 from the third row of the table points toward the number 30486 below. &#10;The numbers 504 and 114 from the third column are highlighted using a circle. An arrow from these numbers points toward the number 618 below."/>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609600" y="1643854"/>
            <a:ext cx="7931083" cy="4452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3433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Back to the original order for </a:t>
            </a:r>
            <a:r>
              <a:rPr lang="en-US" dirty="0" smtClean="0"/>
              <a:t>the predictors: (2 </a:t>
            </a:r>
            <a:r>
              <a:rPr lang="en-US" dirty="0"/>
              <a:t>of 2)</a:t>
            </a:r>
          </a:p>
        </p:txBody>
      </p:sp>
      <p:pic>
        <p:nvPicPr>
          <p:cNvPr id="10" name="Picture 2" descr="AN equation with callouts is followed by a table. &#10;The equation reads, F equals open parenthesis SSModel subscript Full minus SSModel subscript Reduced close parenthesis over hash predictors over SSE subscript Full over open parenthesis n minus k minus 1 close parenthesis equals 618 over 2 over 51335 over 228 equals 1.37.&#10;A text below reads, lesser than anova open parenthesis fullmodel close parenthesis Rest plus Gender plus Rest asterisk Sex.&#10;A table below titled Response: Active shows data in six columns and four rows. &#10;The column head of the table reads: Df, Sum Sq, Mean Sq, F value, Pr open parenthesis lesser than F close parenthesis.&#10;The data of the table are as follows:&#10;Row 1: Rest - Df, 1; Sum Sq, 29868; Mean Sq, 29867.9; F value, 132.6550; Pr open parenthesis lesser than F close parenthesis, greater than 2eminus16 three asterisks.&#10;Row 2: Sex - Df, 1; Sum Sq, 504; Mean Sq, 503.7; F value, 2.2373; Pr open parenthesis lesser than F close parenthesis, 0.1361.&#10;Row 3: Rest: Sex - Df, 1; Sum Sq, 114; Mean Sq, 113.5; F value, 0.5043; Pr open parenthesis lesser than F close parenthesis, 0.4784.&#10;Row 4: Residuals - Df, 228; Sum Sq, 51335; Mean Sq, 225.2; F value, Nil; Pr open parenthesis lesser than F close parenthesis, Nil. (Row 4 is highlighted.)&#10;A callout reading from last slide points toward the number 618 in the equation. Another callout reading 2 terms being tested points toward the number 2 in the equation. An arrow from the number 228 from the last row of the table points toward 228 in the equation. Another arrow from the number 51335 from the last row of the table points toward 51335 in the equatio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600200" y="1447800"/>
            <a:ext cx="5624475" cy="3211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7"/>
          <p:cNvSpPr>
            <a:spLocks noGrp="1"/>
          </p:cNvSpPr>
          <p:nvPr>
            <p:ph idx="1"/>
          </p:nvPr>
        </p:nvSpPr>
        <p:spPr>
          <a:xfrm>
            <a:off x="152399" y="4876800"/>
            <a:ext cx="5221807" cy="539788"/>
          </a:xfrm>
        </p:spPr>
        <p:txBody>
          <a:bodyPr>
            <a:noAutofit/>
          </a:bodyPr>
          <a:lstStyle/>
          <a:p>
            <a:pPr marL="0" indent="0">
              <a:buNone/>
            </a:pPr>
            <a:r>
              <a:rPr lang="en-US" sz="2200" i="1" dirty="0"/>
              <a:t>P</a:t>
            </a:r>
            <a:r>
              <a:rPr lang="en-US" sz="2200" dirty="0"/>
              <a:t>-value= </a:t>
            </a:r>
            <a:r>
              <a:rPr lang="en-US" sz="2200" b="1" dirty="0" smtClean="0">
                <a:latin typeface="Courier New" panose="02070309020205020404" pitchFamily="49" charset="0"/>
                <a:cs typeface="Courier New" panose="02070309020205020404" pitchFamily="49" charset="0"/>
              </a:rPr>
              <a:t>1</a:t>
            </a:r>
            <a:r>
              <a:rPr lang="en-US" sz="2200" b="1" dirty="0">
                <a:latin typeface="Courier New" panose="02070309020205020404" pitchFamily="49" charset="0"/>
                <a:cs typeface="Courier New" panose="02070309020205020404" pitchFamily="49" charset="0"/>
              </a:rPr>
              <a:t>-</a:t>
            </a:r>
            <a:r>
              <a:rPr lang="en-US" sz="2200" b="1" dirty="0" smtClean="0">
                <a:latin typeface="Courier New" panose="02070309020205020404" pitchFamily="49" charset="0"/>
                <a:cs typeface="Courier New" panose="02070309020205020404" pitchFamily="49" charset="0"/>
              </a:rPr>
              <a:t>pf(1.37,2,228</a:t>
            </a:r>
            <a:r>
              <a:rPr lang="en-US" sz="2200" dirty="0">
                <a:latin typeface="Courier New" panose="02070309020205020404" pitchFamily="49" charset="0"/>
                <a:cs typeface="Courier New" panose="02070309020205020404" pitchFamily="49" charset="0"/>
              </a:rPr>
              <a:t>)</a:t>
            </a:r>
            <a:r>
              <a:rPr lang="en-US" sz="2200" dirty="0"/>
              <a:t>=0.256 </a:t>
            </a:r>
          </a:p>
        </p:txBody>
      </p:sp>
      <p:sp>
        <p:nvSpPr>
          <p:cNvPr id="2" name="Content Placeholder 7"/>
          <p:cNvSpPr>
            <a:spLocks noGrp="1"/>
          </p:cNvSpPr>
          <p:nvPr>
            <p:ph type="body" sz="quarter" idx="10"/>
          </p:nvPr>
        </p:nvSpPr>
        <p:spPr>
          <a:xfrm>
            <a:off x="5374207" y="4800600"/>
            <a:ext cx="3653386" cy="1447800"/>
          </a:xfrm>
        </p:spPr>
        <p:txBody>
          <a:bodyPr>
            <a:noAutofit/>
          </a:bodyPr>
          <a:lstStyle/>
          <a:p>
            <a:pPr marL="0" indent="0">
              <a:buNone/>
            </a:pPr>
            <a:r>
              <a:rPr lang="en-US" sz="2400" i="1" dirty="0"/>
              <a:t>We don’t have strong evidence of a difference in regression lines based on Sex</a:t>
            </a:r>
            <a:r>
              <a:rPr lang="en-US" sz="2400" i="1" dirty="0" smtClean="0"/>
              <a:t>.</a:t>
            </a:r>
            <a:endParaRPr lang="en-US" sz="2400" i="1" dirty="0"/>
          </a:p>
        </p:txBody>
      </p:sp>
    </p:spTree>
    <p:extLst>
      <p:ext uri="{BB962C8B-B14F-4D97-AF65-F5344CB8AC3E}">
        <p14:creationId xmlns:p14="http://schemas.microsoft.com/office/powerpoint/2010/main" val="1361676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R: Regression Output</a:t>
            </a:r>
          </a:p>
        </p:txBody>
      </p:sp>
      <p:pic>
        <p:nvPicPr>
          <p:cNvPr id="6" name="Picture 2" descr="A text is followed by a table. &#10;The text reads, fullmodelequalslm open parenthesis Active is similar to Rest plus Sex plus Rest: Sex close parenthesis. A callout reading Note that : means interaction in R! points toward the text Rest: Sex. Another callout reading Don’t need to compute new variable! Points toward the text Rest: Sex.&#10;Or &#10;Lesser than fullmodelequalslm open parenthesis Active is similar to Rest asterisk Sex close parenthesis. A callout reading Note that asterisk means fit the full interaction model points toward the asterisk in the text Rest asterisk Sex.&#10;Lesser than anova open parenthesis fullmodel close parenthesis&#10;Analysis of Variance Table&#10;A table below titled as Response: Active shows data in six columns and four rows.&#10;The column head of the table reads: Df, Sum Sq, Mean Sq, F value, Pr open parenthesis lesser than F close parenthesis.&#10;The data of the table are as follows:&#10;Row 1: Rest - Df, 1; Sum Sq, 29868; Mean Sq, 29868; F value, 132.6550; Pr open parenthesis lesser than F close parenthesis, greater than 2eminus16 three asterisks.&#10;Row 2: Sex - Df, 1; Sum Sq, 504 (A callout reading New SSModel gained by including predictor with those above it. points toward the number 504.); Mean Sq, 504; F value, 2.2373; Pr open parenthesis lesser than F close parenthesis, 0.1361.&#10;Row 3: Rest: Sex - Df, 1; Sum Sq, 114; Mean Sq, 114; F value, 0.5043; Pr open parenthesis lesser than F close parenthesis, 0.4784.&#10;Row 4: Residuals - Df, 228; Sum Sq, 51335; Mean Sq, 225; F value, Nil; Pr open parenthesis lesser than F close parenthesis, Nil."/>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14400" y="1516310"/>
            <a:ext cx="7263516" cy="4655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4929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R: Nested F Test</a:t>
            </a:r>
          </a:p>
        </p:txBody>
      </p:sp>
      <p:pic>
        <p:nvPicPr>
          <p:cNvPr id="8" name="Picture 2" descr="A text is followed by a table.     &#10;The text reads, lesser than fullmodelequalslm open parenthesis Active is similar to Rest plus Sex plus Rest: Sex, dataequalsPulse close parenthesis&#10;Lesser than reducedmodelequalslm open parenthesis Active is similar to Rest, dataequalsPulse close parenthesis&#10;Lesser than anova open parenthesis reducedmodel, fullmodel close parenthesis&#10;Analysis of Variance Table&#10;Model 1: Active is similar to Rest&#10;Model 2: Active is similar to Rest plus Sex plus Rest asterisk Sex&#10;1: Res.Df, 230; RSS, 51953; Df, Nil; Sum of Sq, Nil; F, Nil; Pr open parenthesis lesser than F close parenthesis, Nil.&#10;2. Res.Df, 228; RSS, 51335; Df, 2; Sum of Sq, 617; F, 1.3708;  Pr open parenthesis lesser than F close parenthesis, 0.256. The numbers 1.3708 and 0.256 are highlighted using a circle.&#10;A text reads, open parenthesis SSE close parenthesi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685800" y="1447800"/>
            <a:ext cx="7820025"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type="body" sz="quarter" idx="10"/>
          </p:nvPr>
        </p:nvSpPr>
        <p:spPr>
          <a:xfrm>
            <a:off x="185232" y="5466849"/>
            <a:ext cx="8760475" cy="572502"/>
          </a:xfrm>
        </p:spPr>
        <p:txBody>
          <a:bodyPr>
            <a:normAutofit/>
          </a:bodyPr>
          <a:lstStyle/>
          <a:p>
            <a:pPr marL="0" indent="0">
              <a:buNone/>
            </a:pPr>
            <a:r>
              <a:rPr lang="en-US" dirty="0" smtClean="0"/>
              <a:t>Note: (</a:t>
            </a:r>
            <a:r>
              <a:rPr lang="en-US" i="1" dirty="0" smtClean="0"/>
              <a:t>SSModel</a:t>
            </a:r>
            <a:r>
              <a:rPr lang="en-US" i="1" baseline="-25000" dirty="0" smtClean="0"/>
              <a:t>Full</a:t>
            </a:r>
            <a:r>
              <a:rPr lang="en-US" i="1" dirty="0"/>
              <a:t> − SSModel</a:t>
            </a:r>
            <a:r>
              <a:rPr lang="en-US" i="1" baseline="-25000" dirty="0" smtClean="0"/>
              <a:t>Nested</a:t>
            </a:r>
            <a:r>
              <a:rPr lang="en-US" dirty="0" smtClean="0"/>
              <a:t>) </a:t>
            </a:r>
            <a:r>
              <a:rPr lang="en-US" i="1" dirty="0" smtClean="0"/>
              <a:t>= </a:t>
            </a:r>
            <a:r>
              <a:rPr lang="en-US" dirty="0" smtClean="0"/>
              <a:t>(</a:t>
            </a:r>
            <a:r>
              <a:rPr lang="en-US" i="1" dirty="0" smtClean="0"/>
              <a:t>SSE</a:t>
            </a:r>
            <a:r>
              <a:rPr lang="en-US" i="1" baseline="-25000" dirty="0" smtClean="0"/>
              <a:t>Nested </a:t>
            </a:r>
            <a:r>
              <a:rPr lang="en-US" i="1" dirty="0" smtClean="0"/>
              <a:t>− SSE</a:t>
            </a:r>
            <a:r>
              <a:rPr lang="en-US" i="1" baseline="-25000" dirty="0" smtClean="0"/>
              <a:t>Ful</a:t>
            </a:r>
            <a:r>
              <a:rPr lang="en-US" baseline="-25000" dirty="0" smtClean="0"/>
              <a:t>l</a:t>
            </a:r>
            <a:r>
              <a:rPr lang="en-US" dirty="0" smtClean="0"/>
              <a:t>)</a:t>
            </a:r>
            <a:endParaRPr lang="en-US" baseline="-25000" dirty="0"/>
          </a:p>
        </p:txBody>
      </p:sp>
    </p:spTree>
    <p:extLst>
      <p:ext uri="{BB962C8B-B14F-4D97-AF65-F5344CB8AC3E}">
        <p14:creationId xmlns:p14="http://schemas.microsoft.com/office/powerpoint/2010/main" val="2748346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Special Cases: Nested F Test</a:t>
            </a:r>
          </a:p>
        </p:txBody>
      </p:sp>
      <p:sp>
        <p:nvSpPr>
          <p:cNvPr id="3" name="Content Placeholder 2"/>
          <p:cNvSpPr>
            <a:spLocks noGrp="1"/>
          </p:cNvSpPr>
          <p:nvPr>
            <p:ph sz="quarter" idx="10"/>
          </p:nvPr>
        </p:nvSpPr>
        <p:spPr>
          <a:xfrm>
            <a:off x="247305" y="1407393"/>
            <a:ext cx="8668095" cy="4764807"/>
          </a:xfrm>
        </p:spPr>
        <p:txBody>
          <a:bodyPr/>
          <a:lstStyle/>
          <a:p>
            <a:pPr marL="0" indent="0">
              <a:buNone/>
            </a:pPr>
            <a:r>
              <a:rPr lang="en-US" dirty="0"/>
              <a:t>Test </a:t>
            </a:r>
            <a:r>
              <a:rPr lang="en-US" i="1" dirty="0"/>
              <a:t>all</a:t>
            </a:r>
            <a:r>
              <a:rPr lang="en-US" dirty="0"/>
              <a:t> predictors</a:t>
            </a:r>
          </a:p>
          <a:p>
            <a:pPr marL="0" indent="512763">
              <a:buNone/>
            </a:pPr>
            <a:r>
              <a:rPr lang="en-US" dirty="0" smtClean="0"/>
              <a:t>“</a:t>
            </a:r>
            <a:r>
              <a:rPr lang="en-US" dirty="0"/>
              <a:t>Usual” ANOVA for full </a:t>
            </a:r>
            <a:r>
              <a:rPr lang="en-US" dirty="0" smtClean="0"/>
              <a:t>model</a:t>
            </a:r>
            <a:endParaRPr lang="en-US" dirty="0"/>
          </a:p>
          <a:p>
            <a:pPr marL="0" indent="0">
              <a:buNone/>
            </a:pPr>
            <a:endParaRPr lang="en-US" dirty="0" smtClean="0"/>
          </a:p>
          <a:p>
            <a:pPr marL="0" indent="0">
              <a:buNone/>
            </a:pPr>
            <a:r>
              <a:rPr lang="en-US" dirty="0" smtClean="0"/>
              <a:t>Test </a:t>
            </a:r>
            <a:r>
              <a:rPr lang="en-US" dirty="0"/>
              <a:t>a single </a:t>
            </a:r>
            <a:r>
              <a:rPr lang="en-US" dirty="0" smtClean="0"/>
              <a:t>predictor</a:t>
            </a:r>
            <a:endParaRPr lang="en-US" dirty="0"/>
          </a:p>
          <a:p>
            <a:pPr marL="0" indent="512763">
              <a:buNone/>
            </a:pPr>
            <a:r>
              <a:rPr lang="en-US" dirty="0" smtClean="0"/>
              <a:t>“</a:t>
            </a:r>
            <a:r>
              <a:rPr lang="en-US" i="1" dirty="0"/>
              <a:t>F</a:t>
            </a:r>
            <a:r>
              <a:rPr lang="en-US" dirty="0"/>
              <a:t> test” equivalent of t test</a:t>
            </a:r>
          </a:p>
          <a:p>
            <a:pPr marL="0" indent="0">
              <a:buNone/>
            </a:pPr>
            <a:endParaRPr lang="en-US" dirty="0" smtClean="0"/>
          </a:p>
          <a:p>
            <a:pPr marL="0" indent="0">
              <a:buNone/>
            </a:pPr>
            <a:r>
              <a:rPr lang="en-US" dirty="0" smtClean="0"/>
              <a:t>(</a:t>
            </a:r>
            <a:r>
              <a:rPr lang="en-US" dirty="0"/>
              <a:t>try it for the interaction term in the previous model</a:t>
            </a:r>
            <a:r>
              <a:rPr lang="en-US" dirty="0" smtClean="0"/>
              <a:t>)</a:t>
            </a:r>
            <a:endParaRPr lang="en-US" dirty="0"/>
          </a:p>
        </p:txBody>
      </p:sp>
    </p:spTree>
    <p:extLst>
      <p:ext uri="{BB962C8B-B14F-4D97-AF65-F5344CB8AC3E}">
        <p14:creationId xmlns:p14="http://schemas.microsoft.com/office/powerpoint/2010/main" val="2499485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Section 3.6</a:t>
            </a:r>
            <a:endParaRPr lang="en-US" dirty="0"/>
          </a:p>
        </p:txBody>
      </p:sp>
      <p:sp>
        <p:nvSpPr>
          <p:cNvPr id="3" name="Content Placeholder 2"/>
          <p:cNvSpPr>
            <a:spLocks noGrp="1"/>
          </p:cNvSpPr>
          <p:nvPr>
            <p:ph sz="quarter" idx="10"/>
          </p:nvPr>
        </p:nvSpPr>
        <p:spPr>
          <a:xfrm>
            <a:off x="247304" y="1407392"/>
            <a:ext cx="8668096" cy="4805217"/>
          </a:xfrm>
        </p:spPr>
        <p:txBody>
          <a:bodyPr>
            <a:noAutofit/>
          </a:bodyPr>
          <a:lstStyle/>
          <a:p>
            <a:pPr marL="0" indent="0">
              <a:spcBef>
                <a:spcPts val="600"/>
              </a:spcBef>
              <a:buNone/>
            </a:pPr>
            <a:r>
              <a:rPr lang="en-US" altLang="en-US" dirty="0">
                <a:sym typeface="Symbol" panose="05050102010706020507" pitchFamily="18" charset="2"/>
              </a:rPr>
              <a:t>Comparing two lines</a:t>
            </a:r>
          </a:p>
          <a:p>
            <a:pPr marL="0" indent="0">
              <a:spcBef>
                <a:spcPts val="600"/>
              </a:spcBef>
              <a:buNone/>
            </a:pPr>
            <a:r>
              <a:rPr lang="en-US" altLang="en-US" dirty="0">
                <a:sym typeface="Symbol" panose="05050102010706020507" pitchFamily="18" charset="2"/>
              </a:rPr>
              <a:t>Nested </a:t>
            </a:r>
            <a:r>
              <a:rPr lang="en-US" altLang="en-US" i="1" dirty="0">
                <a:sym typeface="Symbol" panose="05050102010706020507" pitchFamily="18" charset="2"/>
              </a:rPr>
              <a:t>F</a:t>
            </a:r>
            <a:r>
              <a:rPr lang="en-US" altLang="en-US" dirty="0">
                <a:sym typeface="Symbol" panose="05050102010706020507" pitchFamily="18" charset="2"/>
              </a:rPr>
              <a:t> test</a:t>
            </a:r>
          </a:p>
          <a:p>
            <a:pPr marL="0" indent="577850">
              <a:spcBef>
                <a:spcPts val="600"/>
              </a:spcBef>
              <a:buNone/>
            </a:pPr>
            <a:r>
              <a:rPr lang="en-US" altLang="en-US" dirty="0" smtClean="0">
                <a:sym typeface="Symbol" panose="05050102010706020507" pitchFamily="18" charset="2"/>
              </a:rPr>
              <a:t>Sequential SSModel</a:t>
            </a:r>
            <a:endParaRPr lang="en-US" altLang="en-US"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Second-Order Model for State </a:t>
            </a:r>
            <a:r>
              <a:rPr lang="en-US" altLang="en-US" dirty="0" smtClean="0"/>
              <a:t>SAT (1 of 2)</a:t>
            </a:r>
            <a:endParaRPr lang="en-US" dirty="0"/>
          </a:p>
        </p:txBody>
      </p:sp>
      <p:pic>
        <p:nvPicPr>
          <p:cNvPr id="9" name="Picture 2" descr="A set of equations with callouts is shown. &#10;The title reads, Tests to Compare Two Regression Lines&#10;An equation below reads, Y equals beta subscript 0 plus beta subscript 1 X subscript 1 plus beta subscript 2 X subscript 2 plus beta subscript 3 X subscript 1 X subscript 2 plus varepsilon. Three callouts reading Quantitative, Dummy and Interaction point toward the equation beta subscript 1 X subscript 1, beta subscript 2 X subscript 2, and beta subscript 3 X subscript 1 X subscript 2 respectively.&#10;Different slope ? H subscript 0: beta subscript 3 equal 0; H subscript a: beta subscript 3 is not equal to 0 open parenthesis t close parenthesis&#10;Different intercept? H subscript 0: beta subscript 2 equals 0; H subscript a: beta subscript 2 is not equal to 0 open parenthesis t close parenthesis&#10;Different lines? H subscript 0: beta subscript 2 equals beta subscript 3 equals 0; H subscript a: beta subscript 2 is not equal to 0 or beta subscript 3 is not equal to 0 open parenthesis three question marks close parenthesis. An arrow from this equation points toward the equation above beta subscript 2 X subscript 2 plus beta subscript 3 X subscript 1 X subscript 2 that is highlighted using a circle. A text beside the equation reads, How do we test just a subset of predictors?"/>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1447800" y="1448483"/>
            <a:ext cx="6268007" cy="4723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Second-Order Model for State </a:t>
            </a:r>
            <a:r>
              <a:rPr lang="en-US" dirty="0" smtClean="0"/>
              <a:t>SAT (2 of 2)</a:t>
            </a:r>
            <a:endParaRPr lang="en-US" dirty="0"/>
          </a:p>
        </p:txBody>
      </p:sp>
      <p:pic>
        <p:nvPicPr>
          <p:cNvPr id="8" name="Picture 2" descr="A text is followed by a table.  &#10;The text reads, The regression equation is &#10;SAT equals 894 minus 7.06 Takers plus 10.3 Expend plus 0.0772 Takers hat 2 minus 0.118 Expend hat 2 minus 0.0334 Takers asterisk Expend&#10;A table below shows data in five columns and six rows.&#10;The column head of the table reads: Predictor, Coef, SE Coef, T, P.&#10;The data of the table are as follows:&#10;Row 1: Predictor, Constant; Coef, 893.66; SE Coef, 36.14; T, 24.73; P, 0.000.&#10;Row 2: Predictor, Takers; Coef, negative 7.0556; SE Coef, 0.8374; T, negative 8.43; P. 0.000.&#10;Row 3: Predictor, Expend; Coef, 10.333; SE Coef, 2.496; T, 4.14; P, 0.000.&#10;Row 4: Predictor, Takers hat 2; Coef, 0.07725; SE Coef, 0.01328; T, 5.82; P, 0.000.&#10;Row 5: Predictor, Expend hat 2; Coef, negative 0.11775; SE Coef, 0.04426; T, negative 2.66; P, 0.011.&#10;Row 6: Predictor, Takers asterisk Expend; Coef, negative 0.03344; SE Coef, 0.03716; T, negative 0.90; P, 0.373. In the first column, the last four texts are highlighted using a rectangle."/>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04800" y="1454413"/>
            <a:ext cx="5644153" cy="2888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228600" y="4801853"/>
            <a:ext cx="5566998" cy="942235"/>
          </a:xfrm>
        </p:spPr>
        <p:txBody>
          <a:bodyPr>
            <a:noAutofit/>
          </a:bodyPr>
          <a:lstStyle/>
          <a:p>
            <a:pPr marL="0" indent="0">
              <a:spcBef>
                <a:spcPts val="624"/>
              </a:spcBef>
              <a:buNone/>
            </a:pPr>
            <a:r>
              <a:rPr lang="en-US" altLang="en-US" dirty="0">
                <a:sym typeface="Symbol" panose="05050102010706020507" pitchFamily="18" charset="2"/>
              </a:rPr>
              <a:t>Do we need both quadratic terms?</a:t>
            </a:r>
          </a:p>
          <a:p>
            <a:pPr marL="0" indent="0">
              <a:spcBef>
                <a:spcPts val="624"/>
              </a:spcBef>
              <a:buNone/>
            </a:pPr>
            <a:r>
              <a:rPr lang="en-US" altLang="en-US" dirty="0">
                <a:sym typeface="Symbol" panose="05050102010706020507" pitchFamily="18" charset="2"/>
              </a:rPr>
              <a:t>Do we need the terms with</a:t>
            </a:r>
            <a:r>
              <a:rPr lang="en-US" altLang="en-US" i="1" dirty="0">
                <a:sym typeface="Symbol" panose="05050102010706020507" pitchFamily="18" charset="2"/>
              </a:rPr>
              <a:t> Expend</a:t>
            </a:r>
            <a:r>
              <a:rPr lang="en-US" altLang="en-US" dirty="0" smtClean="0">
                <a:sym typeface="Symbol" panose="05050102010706020507" pitchFamily="18" charset="2"/>
              </a:rPr>
              <a:t>?</a:t>
            </a:r>
            <a:endParaRPr lang="en-US" altLang="en-US" dirty="0">
              <a:sym typeface="Symbol" panose="05050102010706020507" pitchFamily="18" charset="2"/>
            </a:endParaRPr>
          </a:p>
        </p:txBody>
      </p:sp>
      <p:sp>
        <p:nvSpPr>
          <p:cNvPr id="5" name="Content Placeholder 4"/>
          <p:cNvSpPr>
            <a:spLocks noGrp="1"/>
          </p:cNvSpPr>
          <p:nvPr>
            <p:ph type="body" sz="quarter" idx="10"/>
          </p:nvPr>
        </p:nvSpPr>
        <p:spPr>
          <a:xfrm>
            <a:off x="6056144" y="4561963"/>
            <a:ext cx="2554456" cy="1355836"/>
          </a:xfrm>
        </p:spPr>
        <p:txBody>
          <a:bodyPr>
            <a:noAutofit/>
          </a:bodyPr>
          <a:lstStyle/>
          <a:p>
            <a:pPr marL="0" indent="0">
              <a:spcBef>
                <a:spcPts val="624"/>
              </a:spcBef>
              <a:buNone/>
            </a:pPr>
            <a:r>
              <a:rPr lang="en-US" i="1" dirty="0"/>
              <a:t>How do we test just a subset of predictors</a:t>
            </a:r>
            <a:r>
              <a:rPr lang="en-US" i="1" dirty="0" smtClean="0"/>
              <a:t>?</a:t>
            </a:r>
            <a:endParaRPr lang="en-US" i="1" dirty="0"/>
          </a:p>
        </p:txBody>
      </p:sp>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Regression Model</a:t>
            </a:r>
          </a:p>
        </p:txBody>
      </p:sp>
      <p:pic>
        <p:nvPicPr>
          <p:cNvPr id="11" name="Picture 2" descr="An equation reads, Y equals beta subscript 0 plus beta subscript 1 X subscript 1 plus beta subscript 2 X subscript 2 plus three dots plus beta subscript k X subscript k plus varepsilon."/>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1005029" y="1388120"/>
            <a:ext cx="6939874" cy="10904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185547" y="2667000"/>
            <a:ext cx="8696706" cy="533400"/>
          </a:xfrm>
        </p:spPr>
        <p:txBody>
          <a:bodyPr>
            <a:normAutofit/>
          </a:bodyPr>
          <a:lstStyle/>
          <a:p>
            <a:pPr marL="0" indent="0">
              <a:buNone/>
            </a:pPr>
            <a:r>
              <a:rPr lang="en-US" dirty="0" smtClean="0">
                <a:solidFill>
                  <a:srgbClr val="000000"/>
                </a:solidFill>
              </a:rPr>
              <a:t>We </a:t>
            </a:r>
            <a:r>
              <a:rPr lang="en-US" dirty="0">
                <a:solidFill>
                  <a:srgbClr val="000000"/>
                </a:solidFill>
              </a:rPr>
              <a:t>can test . . </a:t>
            </a:r>
            <a:r>
              <a:rPr lang="en-US" dirty="0" smtClean="0">
                <a:solidFill>
                  <a:srgbClr val="000000"/>
                </a:solidFill>
              </a:rPr>
              <a:t>.</a:t>
            </a:r>
          </a:p>
        </p:txBody>
      </p:sp>
      <p:graphicFrame>
        <p:nvGraphicFramePr>
          <p:cNvPr id="5" name="Object 4" descr="One term at a time open parenthesis t test close parenthesis: H subscript 0: beta subscript i equals 0; H subscript a: beta subscript i is not equal to 0.&#10;All terms at once (ANOVA): H subscript 0: beta subscript i equals beta subscript 2 equals (three dots) equals beta subscript k equals 0; H subscript a: Some beta subscript i is not equal to 0."/>
          <p:cNvGraphicFramePr>
            <a:graphicFrameLocks noGrp="1" noChangeAspect="1"/>
          </p:cNvGraphicFramePr>
          <p:nvPr>
            <p:extLst>
              <p:ext uri="{D42A27DB-BD31-4B8C-83A1-F6EECF244321}">
                <p14:modId xmlns:p14="http://schemas.microsoft.com/office/powerpoint/2010/main" val="1502075091"/>
              </p:ext>
            </p:extLst>
          </p:nvPr>
        </p:nvGraphicFramePr>
        <p:xfrm>
          <a:off x="1093788" y="3351213"/>
          <a:ext cx="5427662" cy="1685925"/>
        </p:xfrm>
        <a:graphic>
          <a:graphicData uri="http://schemas.openxmlformats.org/presentationml/2006/ole">
            <mc:AlternateContent xmlns:mc="http://schemas.openxmlformats.org/markup-compatibility/2006">
              <mc:Choice xmlns:v="urn:schemas-microsoft-com:vml" Requires="v">
                <p:oleObj spid="_x0000_s10337" name="Equation" r:id="rId5" imgW="2946240" imgH="914400" progId="Equation.DSMT4">
                  <p:embed/>
                </p:oleObj>
              </mc:Choice>
              <mc:Fallback>
                <p:oleObj name="Equation" r:id="rId5" imgW="2946240" imgH="914400" progId="Equation.DSMT4">
                  <p:embed/>
                  <p:pic>
                    <p:nvPicPr>
                      <p:cNvPr id="0" name="Object 9" descr="One term at a time: H subscript 0: beta subscript i equals 0. (t test) H subscript a: beta subscript i does not equal 0. All terms at once: H subscript 0: beta subscript i equals beta subscript 2 equals ellipsis equals beta subscript k equals 0. (ANOVA) H subscript a: Some beta subscript i does not equal 0.  "/>
                      <p:cNvPicPr>
                        <a:picLocks noGrp="1" noChangeAspect="1" noChangeArrowheads="1"/>
                      </p:cNvPicPr>
                      <p:nvPr/>
                    </p:nvPicPr>
                    <p:blipFill>
                      <a:blip r:embed="rId6"/>
                      <a:srcRect/>
                      <a:stretch>
                        <a:fillRect/>
                      </a:stretch>
                    </p:blipFill>
                    <p:spPr bwMode="auto">
                      <a:xfrm>
                        <a:off x="1093788" y="3351213"/>
                        <a:ext cx="5427662"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Content Placeholder 3"/>
          <p:cNvSpPr>
            <a:spLocks noGrp="1"/>
          </p:cNvSpPr>
          <p:nvPr>
            <p:ph type="body" sz="quarter" idx="10"/>
          </p:nvPr>
        </p:nvSpPr>
        <p:spPr>
          <a:xfrm>
            <a:off x="141989" y="5240981"/>
            <a:ext cx="8925811" cy="959446"/>
          </a:xfrm>
        </p:spPr>
        <p:txBody>
          <a:bodyPr>
            <a:noAutofit/>
          </a:bodyPr>
          <a:lstStyle/>
          <a:p>
            <a:pPr marL="0" indent="2406650">
              <a:spcBef>
                <a:spcPts val="624"/>
              </a:spcBef>
              <a:buNone/>
            </a:pPr>
            <a:r>
              <a:rPr lang="en-US" dirty="0"/>
              <a:t>Is there anything in between?</a:t>
            </a:r>
          </a:p>
          <a:p>
            <a:pPr marL="0" indent="0">
              <a:spcBef>
                <a:spcPts val="624"/>
              </a:spcBef>
              <a:buNone/>
            </a:pPr>
            <a:r>
              <a:rPr lang="en-US" dirty="0"/>
              <a:t>(Yes. Next is the nested </a:t>
            </a:r>
            <a:r>
              <a:rPr lang="en-US" i="1" dirty="0"/>
              <a:t>F</a:t>
            </a:r>
            <a:r>
              <a:rPr lang="en-US" dirty="0"/>
              <a:t> test for any subset of predictors</a:t>
            </a:r>
            <a:r>
              <a:rPr lang="en-US" dirty="0" smtClean="0"/>
              <a:t>.)</a:t>
            </a:r>
            <a:endParaRPr lang="en-US" dirty="0"/>
          </a:p>
        </p:txBody>
      </p:sp>
    </p:spTree>
    <p:extLst>
      <p:ext uri="{BB962C8B-B14F-4D97-AF65-F5344CB8AC3E}">
        <p14:creationId xmlns:p14="http://schemas.microsoft.com/office/powerpoint/2010/main" val="859720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Nested Models</a:t>
            </a:r>
          </a:p>
        </p:txBody>
      </p:sp>
      <mc:AlternateContent xmlns:mc="http://schemas.openxmlformats.org/markup-compatibility/2006">
        <mc:Choice xmlns:a14="http://schemas.microsoft.com/office/drawing/2010/main" Requires="a14">
          <p:sp>
            <p:nvSpPr>
              <p:cNvPr id="3" name="Content Placeholder 2"/>
              <p:cNvSpPr>
                <a:spLocks noGrp="1"/>
              </p:cNvSpPr>
              <p:nvPr>
                <p:ph sz="quarter" idx="10"/>
              </p:nvPr>
            </p:nvSpPr>
            <p:spPr>
              <a:xfrm>
                <a:off x="203582" y="1602580"/>
                <a:ext cx="8711818" cy="4493420"/>
              </a:xfrm>
            </p:spPr>
            <p:txBody>
              <a:bodyPr>
                <a:normAutofit/>
              </a:bodyPr>
              <a:lstStyle/>
              <a:p>
                <a:pPr marL="0" indent="0">
                  <a:buNone/>
                </a:pPr>
                <a:r>
                  <a:rPr lang="en-US" b="1" dirty="0" smtClean="0">
                    <a:solidFill>
                      <a:schemeClr val="tx1"/>
                    </a:solidFill>
                  </a:rPr>
                  <a:t>Definition: </a:t>
                </a:r>
                <a:r>
                  <a:rPr lang="en-US" dirty="0" smtClean="0">
                    <a:solidFill>
                      <a:schemeClr val="tx1"/>
                    </a:solidFill>
                  </a:rPr>
                  <a:t>If </a:t>
                </a:r>
                <a:r>
                  <a:rPr lang="en-US" i="1" dirty="0">
                    <a:solidFill>
                      <a:schemeClr val="tx1"/>
                    </a:solidFill>
                  </a:rPr>
                  <a:t>all </a:t>
                </a:r>
                <a:r>
                  <a:rPr lang="en-US" dirty="0">
                    <a:solidFill>
                      <a:schemeClr val="tx1"/>
                    </a:solidFill>
                  </a:rPr>
                  <a:t>of the predictors in Model A are also in a bigger Model B, we say that Model A is </a:t>
                </a:r>
                <a:r>
                  <a:rPr lang="en-US" b="1" i="1" dirty="0">
                    <a:solidFill>
                      <a:schemeClr val="tx1"/>
                    </a:solidFill>
                  </a:rPr>
                  <a:t>nested</a:t>
                </a:r>
                <a:r>
                  <a:rPr lang="en-US" dirty="0">
                    <a:solidFill>
                      <a:schemeClr val="tx1"/>
                    </a:solidFill>
                  </a:rPr>
                  <a:t> in Model B</a:t>
                </a:r>
                <a:r>
                  <a:rPr lang="en-US" dirty="0" smtClean="0">
                    <a:solidFill>
                      <a:schemeClr val="tx1"/>
                    </a:solidFill>
                  </a:rPr>
                  <a:t>.</a:t>
                </a:r>
              </a:p>
              <a:p>
                <a:pPr marL="0" indent="0">
                  <a:spcBef>
                    <a:spcPts val="0"/>
                  </a:spcBef>
                  <a:spcAft>
                    <a:spcPts val="600"/>
                  </a:spcAft>
                  <a:buNone/>
                  <a:defRPr/>
                </a:pPr>
                <a:endParaRPr lang="en-US" sz="2400" dirty="0" smtClean="0">
                  <a:solidFill>
                    <a:schemeClr val="tx1"/>
                  </a:solidFill>
                </a:endParaRPr>
              </a:p>
              <a:p>
                <a:pPr marL="0" indent="0">
                  <a:spcBef>
                    <a:spcPts val="0"/>
                  </a:spcBef>
                  <a:spcAft>
                    <a:spcPts val="600"/>
                  </a:spcAft>
                  <a:buNone/>
                  <a:defRPr/>
                </a:pPr>
                <a:r>
                  <a:rPr lang="en-US" sz="2400" dirty="0" smtClean="0">
                    <a:solidFill>
                      <a:schemeClr val="tx1"/>
                    </a:solidFill>
                  </a:rPr>
                  <a:t>Example</a:t>
                </a:r>
                <a:r>
                  <a:rPr lang="en-US" sz="2400" dirty="0" smtClean="0">
                    <a:solidFill>
                      <a:schemeClr val="tx1"/>
                    </a:solidFill>
                  </a:rPr>
                  <a:t>: </a:t>
                </a:r>
                <a14:m>
                  <m:oMath xmlns:m="http://schemas.openxmlformats.org/officeDocument/2006/math">
                    <m:r>
                      <a:rPr lang="en-US" sz="2400" i="1" dirty="0">
                        <a:solidFill>
                          <a:schemeClr val="tx1"/>
                        </a:solidFill>
                        <a:latin typeface="Cambria Math"/>
                      </a:rPr>
                      <m:t>𝐴𝑐𝑡𝑖𝑣𝑒</m:t>
                    </m:r>
                    <m:r>
                      <a:rPr lang="en-US" sz="2400" i="1" dirty="0">
                        <a:solidFill>
                          <a:schemeClr val="tx1"/>
                        </a:solidFill>
                        <a:latin typeface="Cambria Math"/>
                      </a:rPr>
                      <m:t>=</m:t>
                    </m:r>
                    <m:sSub>
                      <m:sSubPr>
                        <m:ctrlPr>
                          <a:rPr lang="en-US" sz="2400" i="1" dirty="0">
                            <a:solidFill>
                              <a:schemeClr val="tx1"/>
                            </a:solidFill>
                            <a:latin typeface="Cambria Math" panose="02040503050406030204" pitchFamily="18" charset="0"/>
                          </a:rPr>
                        </m:ctrlPr>
                      </m:sSubPr>
                      <m:e>
                        <m:r>
                          <a:rPr lang="en-US" sz="2400" i="1" dirty="0">
                            <a:solidFill>
                              <a:schemeClr val="tx1"/>
                            </a:solidFill>
                            <a:latin typeface="Cambria Math"/>
                          </a:rPr>
                          <m:t>𝛽</m:t>
                        </m:r>
                      </m:e>
                      <m:sub>
                        <m:r>
                          <a:rPr lang="en-US" sz="2400" i="1" dirty="0">
                            <a:solidFill>
                              <a:schemeClr val="tx1"/>
                            </a:solidFill>
                            <a:latin typeface="Cambria Math"/>
                          </a:rPr>
                          <m:t>0</m:t>
                        </m:r>
                      </m:sub>
                    </m:sSub>
                    <m:r>
                      <a:rPr lang="en-US" sz="2400" i="1" dirty="0">
                        <a:solidFill>
                          <a:schemeClr val="tx1"/>
                        </a:solidFill>
                        <a:latin typeface="Cambria Math"/>
                      </a:rPr>
                      <m:t>+</m:t>
                    </m:r>
                    <m:sSub>
                      <m:sSubPr>
                        <m:ctrlPr>
                          <a:rPr lang="en-US" sz="2400" i="1" dirty="0">
                            <a:solidFill>
                              <a:schemeClr val="tx1"/>
                            </a:solidFill>
                            <a:latin typeface="Cambria Math" panose="02040503050406030204" pitchFamily="18" charset="0"/>
                          </a:rPr>
                        </m:ctrlPr>
                      </m:sSubPr>
                      <m:e>
                        <m:r>
                          <a:rPr lang="en-US" sz="2400" i="1" dirty="0">
                            <a:solidFill>
                              <a:schemeClr val="tx1"/>
                            </a:solidFill>
                            <a:latin typeface="Cambria Math"/>
                          </a:rPr>
                          <m:t>𝛽</m:t>
                        </m:r>
                      </m:e>
                      <m:sub>
                        <m:r>
                          <a:rPr lang="en-US" sz="2400" i="1" dirty="0">
                            <a:solidFill>
                              <a:schemeClr val="tx1"/>
                            </a:solidFill>
                            <a:latin typeface="Cambria Math"/>
                          </a:rPr>
                          <m:t>1</m:t>
                        </m:r>
                      </m:sub>
                    </m:sSub>
                    <m:r>
                      <a:rPr lang="en-US" sz="2400" i="1" dirty="0">
                        <a:solidFill>
                          <a:schemeClr val="tx1"/>
                        </a:solidFill>
                        <a:latin typeface="Cambria Math"/>
                        <a:sym typeface="Symbol" pitchFamily="18" charset="2"/>
                      </a:rPr>
                      <m:t>𝑅𝑒𝑠𝑡</m:t>
                    </m:r>
                    <m:r>
                      <a:rPr lang="en-US" sz="2400" i="1" dirty="0">
                        <a:solidFill>
                          <a:schemeClr val="tx1"/>
                        </a:solidFill>
                        <a:latin typeface="Cambria Math"/>
                        <a:sym typeface="Symbol" pitchFamily="18" charset="2"/>
                      </a:rPr>
                      <m:t>+ </m:t>
                    </m:r>
                    <m:r>
                      <a:rPr lang="el-GR" sz="2400" i="1" dirty="0">
                        <a:solidFill>
                          <a:schemeClr val="tx1"/>
                        </a:solidFill>
                        <a:latin typeface="Cambria Math"/>
                        <a:cs typeface="Courier New"/>
                        <a:sym typeface="Symbol" pitchFamily="18" charset="2"/>
                      </a:rPr>
                      <m:t>𝜀</m:t>
                    </m:r>
                    <m:r>
                      <a:rPr lang="en-US" sz="2400" i="1" dirty="0">
                        <a:solidFill>
                          <a:schemeClr val="tx1"/>
                        </a:solidFill>
                        <a:latin typeface="Cambria Math"/>
                        <a:cs typeface="Courier New"/>
                        <a:sym typeface="Symbol" pitchFamily="18" charset="2"/>
                      </a:rPr>
                      <m:t>  </m:t>
                    </m:r>
                  </m:oMath>
                </a14:m>
                <a:r>
                  <a:rPr lang="en-US" sz="2400" dirty="0">
                    <a:solidFill>
                      <a:schemeClr val="tx1"/>
                    </a:solidFill>
                    <a:sym typeface="Symbol" pitchFamily="18" charset="2"/>
                  </a:rPr>
                  <a:t> is nested in </a:t>
                </a:r>
                <a:endParaRPr lang="en-US" sz="2400" dirty="0" smtClean="0">
                  <a:solidFill>
                    <a:schemeClr val="tx1"/>
                  </a:solidFill>
                  <a:sym typeface="Symbol" pitchFamily="18" charset="2"/>
                </a:endParaRPr>
              </a:p>
              <a:p>
                <a:pPr marL="0" indent="0">
                  <a:spcBef>
                    <a:spcPts val="0"/>
                  </a:spcBef>
                  <a:spcAft>
                    <a:spcPts val="600"/>
                  </a:spcAft>
                  <a:buNone/>
                  <a:defRPr/>
                </a:pPr>
                <a14:m>
                  <m:oMathPara xmlns:m="http://schemas.openxmlformats.org/officeDocument/2006/math">
                    <m:oMathParaPr>
                      <m:jc m:val="centerGroup"/>
                    </m:oMathParaPr>
                    <m:oMath xmlns:m="http://schemas.openxmlformats.org/officeDocument/2006/math">
                      <m:r>
                        <a:rPr lang="en-US" sz="2400" i="1" dirty="0">
                          <a:solidFill>
                            <a:schemeClr val="tx1"/>
                          </a:solidFill>
                          <a:latin typeface="Cambria Math"/>
                        </a:rPr>
                        <m:t>𝐴𝑐𝑡𝑖𝑣𝑒</m:t>
                      </m:r>
                      <m:r>
                        <a:rPr lang="en-US" sz="2400" i="1" dirty="0">
                          <a:solidFill>
                            <a:schemeClr val="tx1"/>
                          </a:solidFill>
                          <a:latin typeface="Cambria Math"/>
                        </a:rPr>
                        <m:t>=</m:t>
                      </m:r>
                      <m:r>
                        <a:rPr lang="en-US" sz="2400" i="1" dirty="0">
                          <a:solidFill>
                            <a:schemeClr val="tx1"/>
                          </a:solidFill>
                          <a:latin typeface="Cambria Math"/>
                        </a:rPr>
                        <m:t>𝛽</m:t>
                      </m:r>
                      <m:r>
                        <a:rPr lang="en-US" sz="2400" i="1" baseline="-25000" dirty="0">
                          <a:solidFill>
                            <a:schemeClr val="tx1"/>
                          </a:solidFill>
                          <a:latin typeface="Cambria Math"/>
                          <a:sym typeface="Symbol" pitchFamily="18" charset="2"/>
                        </a:rPr>
                        <m:t>0</m:t>
                      </m:r>
                      <m:r>
                        <a:rPr lang="en-US" sz="2400" i="1" dirty="0">
                          <a:solidFill>
                            <a:schemeClr val="tx1"/>
                          </a:solidFill>
                          <a:latin typeface="Cambria Math"/>
                          <a:sym typeface="Symbol" pitchFamily="18" charset="2"/>
                        </a:rPr>
                        <m:t>+</m:t>
                      </m:r>
                      <m:r>
                        <a:rPr lang="en-US" sz="2400" i="1" dirty="0">
                          <a:solidFill>
                            <a:schemeClr val="tx1"/>
                          </a:solidFill>
                          <a:latin typeface="Cambria Math"/>
                        </a:rPr>
                        <m:t>𝛽</m:t>
                      </m:r>
                      <m:r>
                        <a:rPr lang="en-US" sz="2400" i="1" baseline="-25000" dirty="0">
                          <a:solidFill>
                            <a:schemeClr val="tx1"/>
                          </a:solidFill>
                          <a:latin typeface="Cambria Math"/>
                          <a:sym typeface="Symbol" pitchFamily="18" charset="2"/>
                        </a:rPr>
                        <m:t>1</m:t>
                      </m:r>
                      <m:r>
                        <a:rPr lang="en-US" sz="2400" i="1" dirty="0">
                          <a:solidFill>
                            <a:schemeClr val="tx1"/>
                          </a:solidFill>
                          <a:latin typeface="Cambria Math"/>
                          <a:sym typeface="Symbol" pitchFamily="18" charset="2"/>
                        </a:rPr>
                        <m:t>𝑅𝑒𝑠𝑡</m:t>
                      </m:r>
                      <m:r>
                        <a:rPr lang="en-US" sz="2400" i="1" dirty="0">
                          <a:solidFill>
                            <a:schemeClr val="tx1"/>
                          </a:solidFill>
                          <a:latin typeface="Cambria Math"/>
                          <a:sym typeface="Symbol" pitchFamily="18" charset="2"/>
                        </a:rPr>
                        <m:t>+</m:t>
                      </m:r>
                      <m:sSub>
                        <m:sSubPr>
                          <m:ctrlPr>
                            <a:rPr lang="en-US" sz="2400" i="1" dirty="0">
                              <a:solidFill>
                                <a:schemeClr val="tx1"/>
                              </a:solidFill>
                              <a:latin typeface="Cambria Math" panose="02040503050406030204" pitchFamily="18" charset="0"/>
                              <a:sym typeface="Symbol" pitchFamily="18" charset="2"/>
                            </a:rPr>
                          </m:ctrlPr>
                        </m:sSubPr>
                        <m:e>
                          <m:r>
                            <a:rPr lang="en-US" sz="2400" i="1" dirty="0">
                              <a:solidFill>
                                <a:schemeClr val="tx1"/>
                              </a:solidFill>
                              <a:latin typeface="Cambria Math"/>
                            </a:rPr>
                            <m:t>𝛽</m:t>
                          </m:r>
                        </m:e>
                        <m:sub>
                          <m:r>
                            <a:rPr lang="en-US" sz="2400" i="1" dirty="0">
                              <a:solidFill>
                                <a:schemeClr val="tx1"/>
                              </a:solidFill>
                              <a:latin typeface="Cambria Math"/>
                              <a:sym typeface="Symbol" pitchFamily="18" charset="2"/>
                            </a:rPr>
                            <m:t>2</m:t>
                          </m:r>
                        </m:sub>
                      </m:sSub>
                      <m:r>
                        <a:rPr lang="en-US" sz="2400" i="1" dirty="0">
                          <a:solidFill>
                            <a:schemeClr val="tx1"/>
                          </a:solidFill>
                          <a:latin typeface="Cambria Math"/>
                          <a:sym typeface="Symbol" pitchFamily="18" charset="2"/>
                        </a:rPr>
                        <m:t>𝐺𝑒𝑛𝑑𝑒𝑟</m:t>
                      </m:r>
                      <m:r>
                        <a:rPr lang="en-US" sz="2400" i="1" dirty="0">
                          <a:solidFill>
                            <a:schemeClr val="tx1"/>
                          </a:solidFill>
                          <a:latin typeface="Cambria Math"/>
                          <a:sym typeface="Symbol" pitchFamily="18" charset="2"/>
                        </a:rPr>
                        <m:t>+</m:t>
                      </m:r>
                      <m:sSub>
                        <m:sSubPr>
                          <m:ctrlPr>
                            <a:rPr lang="en-US" sz="2400" i="1" dirty="0">
                              <a:solidFill>
                                <a:schemeClr val="tx1"/>
                              </a:solidFill>
                              <a:latin typeface="Cambria Math" panose="02040503050406030204" pitchFamily="18" charset="0"/>
                              <a:sym typeface="Symbol" pitchFamily="18" charset="2"/>
                            </a:rPr>
                          </m:ctrlPr>
                        </m:sSubPr>
                        <m:e>
                          <m:r>
                            <a:rPr lang="en-US" sz="2400" i="1" dirty="0">
                              <a:solidFill>
                                <a:schemeClr val="tx1"/>
                              </a:solidFill>
                              <a:latin typeface="Cambria Math"/>
                            </a:rPr>
                            <m:t>𝛽</m:t>
                          </m:r>
                        </m:e>
                        <m:sub>
                          <m:r>
                            <a:rPr lang="en-US" sz="2400" i="1" dirty="0">
                              <a:solidFill>
                                <a:schemeClr val="tx1"/>
                              </a:solidFill>
                              <a:latin typeface="Cambria Math"/>
                              <a:sym typeface="Symbol" pitchFamily="18" charset="2"/>
                            </a:rPr>
                            <m:t>3</m:t>
                          </m:r>
                        </m:sub>
                      </m:sSub>
                      <m:r>
                        <a:rPr lang="en-US" sz="2400" i="1" dirty="0">
                          <a:solidFill>
                            <a:schemeClr val="tx1"/>
                          </a:solidFill>
                          <a:latin typeface="Cambria Math"/>
                          <a:sym typeface="Symbol" pitchFamily="18" charset="2"/>
                        </a:rPr>
                        <m:t>𝑅𝑒𝑠𝑡</m:t>
                      </m:r>
                      <m:r>
                        <a:rPr lang="en-US" sz="2400" i="1" dirty="0">
                          <a:solidFill>
                            <a:schemeClr val="tx1"/>
                          </a:solidFill>
                          <a:latin typeface="Cambria Math"/>
                          <a:sym typeface="Symbol" pitchFamily="18" charset="2"/>
                        </a:rPr>
                        <m:t>∗</m:t>
                      </m:r>
                      <m:r>
                        <a:rPr lang="en-US" sz="2400" i="1" dirty="0">
                          <a:solidFill>
                            <a:schemeClr val="tx1"/>
                          </a:solidFill>
                          <a:latin typeface="Cambria Math"/>
                          <a:sym typeface="Symbol" pitchFamily="18" charset="2"/>
                        </a:rPr>
                        <m:t>𝐺𝑒𝑛𝑑𝑒𝑟</m:t>
                      </m:r>
                      <m:r>
                        <a:rPr lang="en-US" sz="2400" i="1" dirty="0">
                          <a:solidFill>
                            <a:schemeClr val="tx1"/>
                          </a:solidFill>
                          <a:latin typeface="Cambria Math"/>
                          <a:sym typeface="Symbol" pitchFamily="18" charset="2"/>
                        </a:rPr>
                        <m:t>+</m:t>
                      </m:r>
                      <m:r>
                        <a:rPr lang="el-GR" sz="2400" i="1" dirty="0">
                          <a:solidFill>
                            <a:schemeClr val="tx1"/>
                          </a:solidFill>
                          <a:latin typeface="Cambria Math"/>
                          <a:cs typeface="Courier New"/>
                          <a:sym typeface="Symbol" pitchFamily="18" charset="2"/>
                        </a:rPr>
                        <m:t>𝜀</m:t>
                      </m:r>
                      <m:r>
                        <a:rPr lang="en-US" sz="2400" i="1" dirty="0">
                          <a:solidFill>
                            <a:schemeClr val="tx1"/>
                          </a:solidFill>
                          <a:latin typeface="Cambria Math"/>
                          <a:cs typeface="Courier New"/>
                          <a:sym typeface="Symbol" pitchFamily="18" charset="2"/>
                        </a:rPr>
                        <m:t> </m:t>
                      </m:r>
                    </m:oMath>
                  </m:oMathPara>
                </a14:m>
                <a:endParaRPr lang="en-US" sz="2400" dirty="0" smtClean="0">
                  <a:solidFill>
                    <a:schemeClr val="tx1"/>
                  </a:solidFill>
                </a:endParaRPr>
              </a:p>
              <a:p>
                <a:pPr marL="0" indent="0">
                  <a:buNone/>
                </a:pPr>
                <a:endParaRPr lang="en-US" sz="2400" dirty="0" smtClean="0"/>
              </a:p>
              <a:p>
                <a:pPr marL="0" indent="0">
                  <a:buNone/>
                </a:pPr>
                <a:r>
                  <a:rPr lang="en-US" sz="2400" b="1" dirty="0" smtClean="0"/>
                  <a:t>Test </a:t>
                </a:r>
                <a:r>
                  <a:rPr lang="en-US" sz="2400" b="1" dirty="0"/>
                  <a:t>for nested models:</a:t>
                </a:r>
              </a:p>
              <a:p>
                <a:pPr marL="0" indent="0">
                  <a:buNone/>
                </a:pPr>
                <a:r>
                  <a:rPr lang="en-US" sz="2400" dirty="0"/>
                  <a:t>Do we really need the </a:t>
                </a:r>
                <a:r>
                  <a:rPr lang="en-US" sz="2400" i="1" dirty="0"/>
                  <a:t>extra</a:t>
                </a:r>
                <a:r>
                  <a:rPr lang="en-US" sz="2400" dirty="0"/>
                  <a:t> terms in Model B?</a:t>
                </a:r>
              </a:p>
              <a:p>
                <a:pPr marL="0" indent="0">
                  <a:buNone/>
                </a:pPr>
                <a:r>
                  <a:rPr lang="en-US" sz="2400" dirty="0"/>
                  <a:t>i.e., How much do they “add” to Model A</a:t>
                </a:r>
                <a:r>
                  <a:rPr lang="en-US" sz="2400" dirty="0" smtClean="0"/>
                  <a:t>?</a:t>
                </a:r>
                <a:endParaRPr lang="en-US" sz="2400" dirty="0"/>
              </a:p>
            </p:txBody>
          </p:sp>
        </mc:Choice>
        <mc:Fallback>
          <p:sp>
            <p:nvSpPr>
              <p:cNvPr id="3" name="Content Placeholder 2"/>
              <p:cNvSpPr>
                <a:spLocks noGrp="1" noRot="1" noChangeAspect="1" noMove="1" noResize="1" noEditPoints="1" noAdjustHandles="1" noChangeArrowheads="1" noChangeShapeType="1" noTextEdit="1"/>
              </p:cNvSpPr>
              <p:nvPr>
                <p:ph sz="quarter" idx="10"/>
              </p:nvPr>
            </p:nvSpPr>
            <p:spPr>
              <a:xfrm>
                <a:off x="203582" y="1602580"/>
                <a:ext cx="8711818" cy="4493420"/>
              </a:xfrm>
              <a:blipFill rotWithShape="0">
                <a:blip r:embed="rId3"/>
                <a:stretch>
                  <a:fillRect l="-1259" t="-1221" b="-271"/>
                </a:stretch>
              </a:blipFill>
            </p:spPr>
            <p:txBody>
              <a:bodyPr/>
              <a:lstStyle/>
              <a:p>
                <a:r>
                  <a:rPr lang="en-US">
                    <a:noFill/>
                  </a:rPr>
                  <a:t> </a:t>
                </a:r>
              </a:p>
            </p:txBody>
          </p:sp>
        </mc:Fallback>
      </mc:AlternateContent>
    </p:spTree>
    <p:extLst>
      <p:ext uri="{BB962C8B-B14F-4D97-AF65-F5344CB8AC3E}">
        <p14:creationId xmlns:p14="http://schemas.microsoft.com/office/powerpoint/2010/main" val="2723135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Nested F </a:t>
            </a:r>
            <a:r>
              <a:rPr lang="en-US" dirty="0" smtClean="0"/>
              <a:t>Test (1 of 2)</a:t>
            </a:r>
            <a:endParaRPr lang="en-US" dirty="0"/>
          </a:p>
        </p:txBody>
      </p:sp>
      <p:sp>
        <p:nvSpPr>
          <p:cNvPr id="3" name="Content Placeholder 2"/>
          <p:cNvSpPr>
            <a:spLocks noGrp="1"/>
          </p:cNvSpPr>
          <p:nvPr>
            <p:ph sz="quarter" idx="10"/>
          </p:nvPr>
        </p:nvSpPr>
        <p:spPr>
          <a:xfrm>
            <a:off x="247304" y="1407392"/>
            <a:ext cx="8668096" cy="4841008"/>
          </a:xfrm>
        </p:spPr>
        <p:txBody>
          <a:bodyPr>
            <a:normAutofit/>
          </a:bodyPr>
          <a:lstStyle/>
          <a:p>
            <a:pPr marL="0" indent="0">
              <a:buNone/>
            </a:pPr>
            <a:r>
              <a:rPr lang="en-US" b="1" dirty="0">
                <a:solidFill>
                  <a:srgbClr val="000000"/>
                </a:solidFill>
              </a:rPr>
              <a:t>Basic idea</a:t>
            </a:r>
            <a:r>
              <a:rPr lang="en-US" b="1" dirty="0" smtClean="0">
                <a:solidFill>
                  <a:srgbClr val="000000"/>
                </a:solidFill>
              </a:rPr>
              <a:t>:</a:t>
            </a:r>
            <a:endParaRPr lang="en-US" b="1" dirty="0">
              <a:solidFill>
                <a:srgbClr val="000000"/>
              </a:solidFill>
            </a:endParaRPr>
          </a:p>
          <a:p>
            <a:pPr marL="514350" indent="-514350">
              <a:buFont typeface="+mj-lt"/>
              <a:buAutoNum type="arabicPeriod"/>
            </a:pPr>
            <a:r>
              <a:rPr lang="en-US" dirty="0" smtClean="0">
                <a:solidFill>
                  <a:srgbClr val="000000"/>
                </a:solidFill>
              </a:rPr>
              <a:t>Find </a:t>
            </a:r>
            <a:r>
              <a:rPr lang="en-US" dirty="0">
                <a:solidFill>
                  <a:srgbClr val="000000"/>
                </a:solidFill>
              </a:rPr>
              <a:t>how much “extra” variability is explained when the “new” terms being tested are added</a:t>
            </a:r>
            <a:r>
              <a:rPr lang="en-US" dirty="0" smtClean="0">
                <a:solidFill>
                  <a:srgbClr val="000000"/>
                </a:solidFill>
              </a:rPr>
              <a:t>.</a:t>
            </a:r>
          </a:p>
          <a:p>
            <a:pPr marL="514350" indent="-514350">
              <a:buFont typeface="+mj-lt"/>
              <a:buAutoNum type="arabicPeriod"/>
            </a:pPr>
            <a:r>
              <a:rPr lang="en-US" dirty="0" smtClean="0">
                <a:solidFill>
                  <a:srgbClr val="000000"/>
                </a:solidFill>
              </a:rPr>
              <a:t>Divide </a:t>
            </a:r>
            <a:r>
              <a:rPr lang="en-US" dirty="0">
                <a:solidFill>
                  <a:srgbClr val="000000"/>
                </a:solidFill>
              </a:rPr>
              <a:t>by the number of new terms to get a mean square for the </a:t>
            </a:r>
            <a:r>
              <a:rPr lang="en-US" i="1" dirty="0">
                <a:solidFill>
                  <a:srgbClr val="000000"/>
                </a:solidFill>
              </a:rPr>
              <a:t>new</a:t>
            </a:r>
            <a:r>
              <a:rPr lang="en-US" dirty="0">
                <a:solidFill>
                  <a:srgbClr val="000000"/>
                </a:solidFill>
              </a:rPr>
              <a:t> part of the model</a:t>
            </a:r>
            <a:r>
              <a:rPr lang="en-US" dirty="0" smtClean="0">
                <a:solidFill>
                  <a:srgbClr val="000000"/>
                </a:solidFill>
              </a:rPr>
              <a:t>.</a:t>
            </a:r>
          </a:p>
          <a:p>
            <a:pPr marL="514350" indent="-514350">
              <a:buFont typeface="+mj-lt"/>
              <a:buAutoNum type="arabicPeriod"/>
            </a:pPr>
            <a:r>
              <a:rPr lang="en-US" dirty="0" smtClean="0">
                <a:solidFill>
                  <a:srgbClr val="000000"/>
                </a:solidFill>
              </a:rPr>
              <a:t>Divide </a:t>
            </a:r>
            <a:r>
              <a:rPr lang="en-US" dirty="0">
                <a:solidFill>
                  <a:srgbClr val="000000"/>
                </a:solidFill>
              </a:rPr>
              <a:t>this mean square by the MSE for the “full” model to get an </a:t>
            </a:r>
            <a:r>
              <a:rPr lang="en-US" i="1" dirty="0">
                <a:solidFill>
                  <a:srgbClr val="000000"/>
                </a:solidFill>
              </a:rPr>
              <a:t>F</a:t>
            </a:r>
            <a:r>
              <a:rPr lang="en-US" dirty="0">
                <a:solidFill>
                  <a:srgbClr val="000000"/>
                </a:solidFill>
              </a:rPr>
              <a:t> statistic</a:t>
            </a:r>
            <a:r>
              <a:rPr lang="en-US" dirty="0" smtClean="0">
                <a:solidFill>
                  <a:srgbClr val="000000"/>
                </a:solidFill>
              </a:rPr>
              <a:t>.</a:t>
            </a:r>
          </a:p>
          <a:p>
            <a:pPr marL="514350" indent="-514350">
              <a:buFont typeface="+mj-lt"/>
              <a:buAutoNum type="arabicPeriod"/>
            </a:pPr>
            <a:r>
              <a:rPr lang="en-US" dirty="0" smtClean="0">
                <a:solidFill>
                  <a:srgbClr val="000000"/>
                </a:solidFill>
              </a:rPr>
              <a:t>Compare </a:t>
            </a:r>
            <a:r>
              <a:rPr lang="en-US" dirty="0">
                <a:solidFill>
                  <a:srgbClr val="000000"/>
                </a:solidFill>
              </a:rPr>
              <a:t>to an </a:t>
            </a:r>
            <a:r>
              <a:rPr lang="en-US" i="1" dirty="0">
                <a:solidFill>
                  <a:srgbClr val="000000"/>
                </a:solidFill>
              </a:rPr>
              <a:t>F</a:t>
            </a:r>
            <a:r>
              <a:rPr lang="en-US" dirty="0">
                <a:solidFill>
                  <a:srgbClr val="000000"/>
                </a:solidFill>
              </a:rPr>
              <a:t> distribution to find a </a:t>
            </a:r>
            <a:r>
              <a:rPr lang="en-US" i="1" dirty="0">
                <a:solidFill>
                  <a:srgbClr val="000000"/>
                </a:solidFill>
              </a:rPr>
              <a:t>P</a:t>
            </a:r>
            <a:r>
              <a:rPr lang="en-US" dirty="0">
                <a:solidFill>
                  <a:srgbClr val="000000"/>
                </a:solidFill>
              </a:rPr>
              <a:t>-value</a:t>
            </a:r>
            <a:r>
              <a:rPr lang="en-US" dirty="0" smtClean="0">
                <a:solidFill>
                  <a:srgbClr val="000000"/>
                </a:solidFill>
              </a:rPr>
              <a:t>.</a:t>
            </a:r>
            <a:endParaRPr lang="en-US" dirty="0">
              <a:solidFill>
                <a:srgbClr val="000000"/>
              </a:solidFill>
            </a:endParaRPr>
          </a:p>
        </p:txBody>
      </p:sp>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much variability is explained by the “extra” predictors</a:t>
            </a:r>
            <a:r>
              <a:rPr lang="en-US" dirty="0" smtClean="0"/>
              <a:t>? (1 of 2)</a:t>
            </a:r>
            <a:endParaRPr lang="en-US" dirty="0"/>
          </a:p>
        </p:txBody>
      </p:sp>
      <p:sp>
        <p:nvSpPr>
          <p:cNvPr id="3" name="Content Placeholder 2"/>
          <p:cNvSpPr>
            <a:spLocks noGrp="1"/>
          </p:cNvSpPr>
          <p:nvPr>
            <p:ph idx="1"/>
          </p:nvPr>
        </p:nvSpPr>
        <p:spPr>
          <a:xfrm>
            <a:off x="228600" y="1524000"/>
            <a:ext cx="8610600" cy="1251858"/>
          </a:xfrm>
        </p:spPr>
        <p:txBody>
          <a:bodyPr>
            <a:normAutofit/>
          </a:bodyPr>
          <a:lstStyle/>
          <a:p>
            <a:pPr marL="0" indent="0">
              <a:buNone/>
            </a:pPr>
            <a:r>
              <a:rPr lang="en-US" dirty="0" smtClean="0">
                <a:solidFill>
                  <a:srgbClr val="000000"/>
                </a:solidFill>
              </a:rPr>
              <a:t>SSModel</a:t>
            </a:r>
            <a:r>
              <a:rPr lang="en-US" baseline="-25000" dirty="0" smtClean="0">
                <a:solidFill>
                  <a:srgbClr val="000000"/>
                </a:solidFill>
              </a:rPr>
              <a:t>Full</a:t>
            </a:r>
            <a:r>
              <a:rPr lang="en-US" dirty="0" smtClean="0">
                <a:solidFill>
                  <a:srgbClr val="000000"/>
                </a:solidFill>
              </a:rPr>
              <a:t> = </a:t>
            </a:r>
            <a:r>
              <a:rPr lang="en-US" dirty="0">
                <a:solidFill>
                  <a:srgbClr val="000000"/>
                </a:solidFill>
              </a:rPr>
              <a:t>SS explained by the full model</a:t>
            </a:r>
          </a:p>
          <a:p>
            <a:pPr marL="0" indent="0">
              <a:buNone/>
            </a:pPr>
            <a:r>
              <a:rPr lang="en-US" dirty="0" smtClean="0">
                <a:solidFill>
                  <a:srgbClr val="000000"/>
                </a:solidFill>
              </a:rPr>
              <a:t>SSModel</a:t>
            </a:r>
            <a:r>
              <a:rPr lang="en-US" baseline="-25000" dirty="0" smtClean="0">
                <a:solidFill>
                  <a:srgbClr val="000000"/>
                </a:solidFill>
              </a:rPr>
              <a:t>Reduced</a:t>
            </a:r>
            <a:r>
              <a:rPr lang="en-US" dirty="0">
                <a:solidFill>
                  <a:srgbClr val="000000"/>
                </a:solidFill>
              </a:rPr>
              <a:t> </a:t>
            </a:r>
            <a:r>
              <a:rPr lang="en-US" dirty="0" smtClean="0">
                <a:solidFill>
                  <a:srgbClr val="000000"/>
                </a:solidFill>
              </a:rPr>
              <a:t>= </a:t>
            </a:r>
            <a:r>
              <a:rPr lang="en-US" dirty="0">
                <a:solidFill>
                  <a:srgbClr val="000000"/>
                </a:solidFill>
              </a:rPr>
              <a:t>SS explained by reduced </a:t>
            </a:r>
            <a:r>
              <a:rPr lang="en-US" dirty="0" smtClean="0">
                <a:solidFill>
                  <a:srgbClr val="000000"/>
                </a:solidFill>
              </a:rPr>
              <a:t>model</a:t>
            </a:r>
            <a:endParaRPr lang="en-US" dirty="0">
              <a:solidFill>
                <a:srgbClr val="000000"/>
              </a:solidFill>
            </a:endParaRPr>
          </a:p>
        </p:txBody>
      </p:sp>
      <p:pic>
        <p:nvPicPr>
          <p:cNvPr id="7" name="Picture 2" descr="An equation reads, SSModel subscript Full minus SSModel subscript Reduced equals new variability explained by extra predictors being tested. A callout reading df equals no. of extra predictors points toward the word variability."/>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95668" y="3240165"/>
            <a:ext cx="8367332" cy="23986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much variability is explained by the “extra” predictors</a:t>
            </a:r>
            <a:r>
              <a:rPr lang="en-US" dirty="0" smtClean="0"/>
              <a:t>? (2 </a:t>
            </a:r>
            <a:r>
              <a:rPr lang="en-US" dirty="0"/>
              <a:t>of 2)</a:t>
            </a:r>
          </a:p>
        </p:txBody>
      </p:sp>
      <p:pic>
        <p:nvPicPr>
          <p:cNvPr id="8" name="Picture 2" descr="A text is followed by two tables is shown.  &#10;The text reads, anova open parenthesis Restmodel close parenthesis &#10;A table below titled Response: Active shows data in six columns and two rows.&#10;The column head of the table reads: Df, Sum Sq, Mean Sq, F value, Pr open parenthesis lesser than F close parenthesis.&#10;The data of the table are as follows:&#10;Row 1: Rest - Df, 1; Sum Sq, 29868; Mean Sq, 29867.9; F value, 132.23; Pr open parenthesis lesser than F close parenthesis, greater than 2.2eminus16 three asterisks. The first three columns of the first row are highlighted.&#10;Row 2: Residuals - Df, 230; Sum Sq, 51953; Mean Sq, 225.9; F value, Nil; Pr open parenthesis lesser than F close parenthesis, Nil. A text besides the table reads, Rest alone.&#10;A text below reads, lesser than anova open parenthesis fullmodel close parenthesis&#10;A table below titled Response: Active shows data in six columns and four rows.&#10;The column head of the table reads: Df, Sum Sq, Mean Sq, F value, Pr open parenthesis lesser than F close parenthesis.&#10;The data of the table are as follows:&#10;Row 1: Rest - Df, 1; Sum Sq, 29868; Mean Sq, 29867.9; F value, 132.6550; Pr open parenthesis lesser than F close parenthesis, greater than 2eminus16 three asterisks.&#10;Row 2: Sex - Df, 1; Sum Sq, 504; Mean Sq, 503.7; F value, 2.2373; Pr open parenthesis lesser than F close parenthesis, 0.1361.&#10;Row 3: Rest: Sex - Df, 1; Sum Sq, 114; Mean Sq, 113.5; F value, 0.5043; Pr open parenthesis lesser than F close parenthesis, 0.4784.&#10;Row 4: Residuals - Df, 228; Sum Sq, 51335; Mean Sq, 225.2; F value, Nil; Pr open parenthesis lesser than F close parenthesis, Nil. The first three columns of the first three rows are highlighted."/>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88729" y="1616322"/>
            <a:ext cx="7395896" cy="4547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0038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2318</TotalTime>
  <Words>444</Words>
  <Application>Microsoft Office PowerPoint</Application>
  <PresentationFormat>On-screen Show (4:3)</PresentationFormat>
  <Paragraphs>70</Paragraphs>
  <Slides>17</Slides>
  <Notes>14</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7"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Equation</vt:lpstr>
      <vt:lpstr>Section 3.6 </vt:lpstr>
      <vt:lpstr>Section 3.6</vt:lpstr>
      <vt:lpstr>Second-Order Model for State SAT (1 of 2)</vt:lpstr>
      <vt:lpstr>Second-Order Model for State SAT (2 of 2)</vt:lpstr>
      <vt:lpstr>Multiple Regression Model</vt:lpstr>
      <vt:lpstr>Nested Models</vt:lpstr>
      <vt:lpstr>Nested F Test (1 of 2)</vt:lpstr>
      <vt:lpstr>How much variability is explained by the “extra” predictors? (1 of 2)</vt:lpstr>
      <vt:lpstr>How much variability is explained by the “extra” predictors? (2 of 2)</vt:lpstr>
      <vt:lpstr>Sequential Sums of Squares</vt:lpstr>
      <vt:lpstr>The same predictors in a different order:</vt:lpstr>
      <vt:lpstr>Nested F test (2 of 2)</vt:lpstr>
      <vt:lpstr>Back to the original order for the predictors: (1 of 2)</vt:lpstr>
      <vt:lpstr>Back to the original order for the predictors: (2 of 2)</vt:lpstr>
      <vt:lpstr>R: Regression Output</vt:lpstr>
      <vt:lpstr>R: Nested F Test</vt:lpstr>
      <vt:lpstr>Special Cases: Nested F Test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3.6</dc:title>
  <dc:creator>Canon</dc:creator>
  <cp:lastModifiedBy>Newton, Andy</cp:lastModifiedBy>
  <cp:revision>464</cp:revision>
  <dcterms:created xsi:type="dcterms:W3CDTF">2015-10-23T14:29:37Z</dcterms:created>
  <dcterms:modified xsi:type="dcterms:W3CDTF">2018-07-24T14:41:46Z</dcterms:modified>
</cp:coreProperties>
</file>